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rittany" panose="020B0604020202020204" charset="0"/>
      <p:regular r:id="rId13"/>
    </p:embeddedFont>
    <p:embeddedFont>
      <p:font typeface="Calibri (MS)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Gotham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  <p:embeddedFont>
      <p:font typeface="Times New Roman MT" panose="020B0604020202020204" charset="0"/>
      <p:regular r:id="rId25"/>
    </p:embeddedFont>
    <p:embeddedFont>
      <p:font typeface="Times New Roman MT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ir.aboutamazon.com/annual-reports-proxies-and-shareholder-letters/default.aspx" TargetMode="External"/><Relationship Id="rId13" Type="http://schemas.openxmlformats.org/officeDocument/2006/relationships/hyperlink" Target="https://cp.catapult.org.uk/transport-research-and-innovation-grants" TargetMode="External"/><Relationship Id="rId18" Type="http://schemas.openxmlformats.org/officeDocument/2006/relationships/hyperlink" Target="https://sustainability.aboutamazon.com/2024-amazon-sustainability-report.pdf" TargetMode="External"/><Relationship Id="rId3" Type="http://schemas.openxmlformats.org/officeDocument/2006/relationships/image" Target="../media/image22.svg"/><Relationship Id="rId7" Type="http://schemas.openxmlformats.org/officeDocument/2006/relationships/hyperlink" Target="https://ir.aboutamazon.com/annual-reports-proxies-and-shareholder-letters/default.aspx?utm_source=chatgpt.com" TargetMode="External"/><Relationship Id="rId12" Type="http://schemas.openxmlformats.org/officeDocument/2006/relationships/hyperlink" Target="https://cp.catapult.org.uk/transport-research-and-innovation-grants/?utm_source=chatgpt.com" TargetMode="External"/><Relationship Id="rId17" Type="http://schemas.openxmlformats.org/officeDocument/2006/relationships/hyperlink" Target="https://sustainability.aboutamazon.com/2024-amazon-sustainability-report.pdf?utm_source=chatgpt.com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www.annualreports.com/Company/amazoncom-in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2.q4cdn.com/299287126/files/doc_financials/2025/ar/Amazon-2024-Annual-Report.pdf?utm_source=chatgpt.com" TargetMode="External"/><Relationship Id="rId11" Type="http://schemas.openxmlformats.org/officeDocument/2006/relationships/hyperlink" Target="https://www.investopedia.com/how-amazon-makes-money-4587523" TargetMode="External"/><Relationship Id="rId5" Type="http://schemas.openxmlformats.org/officeDocument/2006/relationships/image" Target="../media/image24.svg"/><Relationship Id="rId15" Type="http://schemas.openxmlformats.org/officeDocument/2006/relationships/hyperlink" Target="https://www.annualreports.com/Company/amazoncom-inc?utm_source=chatgpt.com" TargetMode="External"/><Relationship Id="rId10" Type="http://schemas.openxmlformats.org/officeDocument/2006/relationships/hyperlink" Target="https://www.macrotrends.net/stocks/charts/AMZN/amazon/financial-statements?utm_source=chatgpt.com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macrotrends.net/stocks/charts/AMZN/amazon/financial-statements" TargetMode="External"/><Relationship Id="rId14" Type="http://schemas.openxmlformats.org/officeDocument/2006/relationships/hyperlink" Target="https://www.gov.uk/government/publications/transport-technology-research-innovation-grants-t-trig-funding-winn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212705" cy="65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3446" y="4330700"/>
            <a:ext cx="18340220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70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PERFORMANCE ANALYSIS OF </a:t>
            </a:r>
            <a:r>
              <a:rPr lang="en-US" sz="5000" b="1" spc="700">
                <a:solidFill>
                  <a:srgbClr val="1800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AMAZON.COM INC. (2021–2024)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80993" y="5194255"/>
            <a:ext cx="1408135" cy="1408135"/>
          </a:xfrm>
          <a:custGeom>
            <a:avLst/>
            <a:gdLst/>
            <a:ahLst/>
            <a:cxnLst/>
            <a:rect l="l" t="t" r="r" b="b"/>
            <a:pathLst>
              <a:path w="1408135" h="1408135">
                <a:moveTo>
                  <a:pt x="0" y="0"/>
                </a:moveTo>
                <a:lnTo>
                  <a:pt x="1408134" y="0"/>
                </a:lnTo>
                <a:lnTo>
                  <a:pt x="1408134" y="1408135"/>
                </a:lnTo>
                <a:lnTo>
                  <a:pt x="0" y="1408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456870" y="5903889"/>
            <a:ext cx="10844057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23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Logistics Management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94762" y="7450965"/>
            <a:ext cx="11890135" cy="168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Name: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Sowmiya Jayaseelan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Domain: 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Chain &amp; Logistics Management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9384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94770" y="790575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Declaration &amp; Acknowledgement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0284" y="3071130"/>
            <a:ext cx="16080106" cy="191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presentation was </a:t>
            </a:r>
            <a:r>
              <a:rPr lang="en-US" sz="35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prepared using data from Yahoo Finance </a:t>
            </a:r>
            <a:r>
              <a:rPr lang="en-US" sz="3500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(2021–2024).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AI tools</a:t>
            </a:r>
            <a:r>
              <a:rPr lang="en-US" sz="3500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were used for structural guidance and to prepare visual images only.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All analysis, interpretation, and evaluation were performed by me (</a:t>
            </a:r>
            <a:r>
              <a:rPr lang="en-US" sz="3500">
                <a:solidFill>
                  <a:srgbClr val="FD622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Ms. Sowmiya</a:t>
            </a:r>
            <a:r>
              <a:rPr lang="en-US" sz="3500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4770" y="6423722"/>
            <a:ext cx="15672404" cy="281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7"/>
              </a:lnSpc>
            </a:pPr>
            <a:r>
              <a:rPr lang="en-US" sz="3100">
                <a:solidFill>
                  <a:srgbClr val="0A614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 express my sincere gratitude to </a:t>
            </a:r>
            <a:r>
              <a:rPr lang="en-US" sz="3100" b="1">
                <a:solidFill>
                  <a:srgbClr val="0A614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Yahoo Finance</a:t>
            </a:r>
            <a:r>
              <a:rPr lang="en-US" sz="3100">
                <a:solidFill>
                  <a:srgbClr val="0A614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providing reliable financial data used in this analysis, and to </a:t>
            </a:r>
            <a:r>
              <a:rPr lang="en-US" sz="3100" b="1">
                <a:solidFill>
                  <a:srgbClr val="0A614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Amazon.com Inc.</a:t>
            </a:r>
            <a:r>
              <a:rPr lang="en-US" sz="3100">
                <a:solidFill>
                  <a:srgbClr val="0A614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 making publicly available reports that offered valuable insights into real-world business performance.</a:t>
            </a:r>
          </a:p>
          <a:p>
            <a:pPr algn="just">
              <a:lnSpc>
                <a:spcPts val="3627"/>
              </a:lnSpc>
            </a:pPr>
            <a:endParaRPr lang="en-US" sz="3100">
              <a:solidFill>
                <a:srgbClr val="0A614E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algn="just">
              <a:lnSpc>
                <a:spcPts val="3627"/>
              </a:lnSpc>
            </a:pPr>
            <a:r>
              <a:rPr lang="en-US" sz="3100">
                <a:solidFill>
                  <a:srgbClr val="0A614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 also wish to acknowledge </a:t>
            </a:r>
            <a:r>
              <a:rPr lang="en-US" sz="3100" b="1">
                <a:solidFill>
                  <a:srgbClr val="0A614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OpenAI and Google Gemini AI </a:t>
            </a:r>
            <a:r>
              <a:rPr lang="en-US" sz="3100">
                <a:solidFill>
                  <a:srgbClr val="0A614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for assistance in structuring, and visually enhancing this presentation. Their tools supported for clarity and creativity.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3439"/>
            <a:ext cx="16230600" cy="9652984"/>
            <a:chOff x="0" y="0"/>
            <a:chExt cx="4274726" cy="2542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542350"/>
            </a:xfrm>
            <a:custGeom>
              <a:avLst/>
              <a:gdLst/>
              <a:ahLst/>
              <a:cxnLst/>
              <a:rect l="l" t="t" r="r" b="b"/>
              <a:pathLst>
                <a:path w="4274726" h="2542350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528040"/>
                  </a:lnTo>
                  <a:cubicBezTo>
                    <a:pt x="4274726" y="2531835"/>
                    <a:pt x="4273218" y="2535475"/>
                    <a:pt x="4270535" y="2538158"/>
                  </a:cubicBezTo>
                  <a:cubicBezTo>
                    <a:pt x="4267851" y="2540842"/>
                    <a:pt x="4264211" y="2542350"/>
                    <a:pt x="4260416" y="2542350"/>
                  </a:cubicBezTo>
                  <a:lnTo>
                    <a:pt x="14310" y="2542350"/>
                  </a:lnTo>
                  <a:cubicBezTo>
                    <a:pt x="10515" y="2542350"/>
                    <a:pt x="6875" y="2540842"/>
                    <a:pt x="4191" y="2538158"/>
                  </a:cubicBezTo>
                  <a:cubicBezTo>
                    <a:pt x="1508" y="2535475"/>
                    <a:pt x="0" y="2531835"/>
                    <a:pt x="0" y="2528040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599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7143" y="77350"/>
            <a:ext cx="9343615" cy="951350"/>
          </a:xfrm>
          <a:custGeom>
            <a:avLst/>
            <a:gdLst/>
            <a:ahLst/>
            <a:cxnLst/>
            <a:rect l="l" t="t" r="r" b="b"/>
            <a:pathLst>
              <a:path w="9343615" h="951350">
                <a:moveTo>
                  <a:pt x="0" y="0"/>
                </a:moveTo>
                <a:lnTo>
                  <a:pt x="9343615" y="0"/>
                </a:lnTo>
                <a:lnTo>
                  <a:pt x="9343615" y="951350"/>
                </a:lnTo>
                <a:lnTo>
                  <a:pt x="0" y="95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30840" y="3190646"/>
            <a:ext cx="1856920" cy="1786019"/>
          </a:xfrm>
          <a:custGeom>
            <a:avLst/>
            <a:gdLst/>
            <a:ahLst/>
            <a:cxnLst/>
            <a:rect l="l" t="t" r="r" b="b"/>
            <a:pathLst>
              <a:path w="1856920" h="1786019">
                <a:moveTo>
                  <a:pt x="0" y="0"/>
                </a:moveTo>
                <a:lnTo>
                  <a:pt x="1856920" y="0"/>
                </a:lnTo>
                <a:lnTo>
                  <a:pt x="1856920" y="1786019"/>
                </a:lnTo>
                <a:lnTo>
                  <a:pt x="0" y="17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56271" y="29577"/>
            <a:ext cx="920055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F2C3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27527"/>
            <a:ext cx="15816490" cy="801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Amazon.com, Inc. (2025). 2024 Annual Report. Seattle, WA: Amazon.com, Inc.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s2.q4cdn.com/299287126/files/doc_financials/2025/ar/Amazon-2024-Annual-Report.pdf?utm_source=chatgpt.com"/>
              </a:rPr>
              <a:t>https://s2.q4cdn.com/299287126/files/doc_financials/2025/ar/Amazon-2024-Annual-Report.pdf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s2.q4cdn.com/299287126/files/doc_financials/2025/ar/Amazon-2024-Annual-Report.pdf?utm_source=chatgpt.com"/>
              </a:rPr>
              <a:t>Q4 Capital+1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6" tooltip="https://s2.q4cdn.com/299287126/files/doc_financials/2025/ar/Amazon-2024-Annual-Report.pdf?utm_source=chatgpt.com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Amazon.com, Inc. (2025). Annual Reports, Proxies &amp; Shareholder Letters.  </a:t>
            </a:r>
          </a:p>
          <a:p>
            <a:pPr algn="l">
              <a:lnSpc>
                <a:spcPts val="2698"/>
              </a:lnSpc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ir.aboutamazon.com/annual-reports-proxies-and-shareholder-letters/default.aspx?utm_source=chatgpt.com"/>
              </a:rPr>
              <a:t>https://ir.aboutamazon.com/annual-reports-proxies-and-shareholder-letters/default.aspx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ir.aboutamazon.com/annual-reports-proxies-and-shareholder-letters/default.aspx"/>
              </a:rPr>
              <a:t>ir.aboutamazon.com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8" tooltip="https://ir.aboutamazon.com/annual-reports-proxies-and-shareholder-letters/default.aspx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MacroTrends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(2025). Amazon Financial Statements 2009-2025.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tooltip="https://www.macrotrends.net/stocks/charts/AMZN/amazon/financial-statements"/>
              </a:rPr>
              <a:t>https://www.macrotrends.net/stocks/charts/AMZN/amazon/financial-statements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tooltip="https://www.macrotrends.net/stocks/charts/AMZN/amazon/financial-statements?utm_source=chatgpt.com"/>
              </a:rPr>
              <a:t>MacroTrends</a:t>
            </a: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0" tooltip="https://www.macrotrends.net/stocks/charts/AMZN/amazon/financial-statements?utm_source=chatgpt.com"/>
            </a:endParaRP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0" tooltip="https://www.macrotrends.net/stocks/charts/AMZN/amazon/financial-statements?utm_source=chatgpt.com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Investopedia. (2023). How Amazon Makes Money.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tooltip="https://www.investopedia.com/how-amazon-makes-money-4587523"/>
              </a:rPr>
              <a:t>https://www.investopedia.com/how-amazon-makes-money-4587523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1" tooltip="https://www.investopedia.com/how-amazon-makes-money-4587523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for Transport (</a:t>
            </a:r>
            <a:r>
              <a:rPr lang="en-US" sz="243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DfT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&amp; Connected Places Catapult. (2025). Transport Research and Innovation Grants (TRIG).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 tooltip="https://cp.catapult.org.uk/transport-research-and-innovation-grants/?utm_source=chatgpt.com"/>
              </a:rPr>
              <a:t>https://cp.catapult.org.uk/transport-research-and-innovation-grants/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tooltip="https://cp.catapult.org.uk/transport-research-and-innovation-grants"/>
              </a:rPr>
              <a:t>Connected Places Catapult+2Connected Places Catapult+2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3" tooltip="https://cp.catapult.org.uk/transport-research-and-innovation-grants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 of the United Kingdom. (2024). Transport Research Innovation Grants – Funding Winners. </a:t>
            </a:r>
          </a:p>
          <a:p>
            <a:pPr algn="l">
              <a:lnSpc>
                <a:spcPts val="2698"/>
              </a:lnSpc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 tooltip="https://www.gov.uk/government/publications/transport-technology-research-innovation-grants-t-trig-funding-winners"/>
              </a:rPr>
              <a:t>https://www.gov.uk/government/publications/transport-technology-research-innovation-grants-t-trig-funding-winners 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4" tooltip="https://www.gov.uk/government/publications/transport-technology-research-innovation-grants-t-trig-funding-winners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AnnualReports.com. (2025). Amazon.com Inc. – Most Recent Annual Reports.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 tooltip="https://www.annualreports.com/Company/amazoncom-inc?utm_source=chatgpt.com"/>
              </a:rPr>
              <a:t>https://www.annualreports.com/Company/amazoncom-inc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 tooltip="https://www.annualreports.com/Company/amazoncom-inc"/>
              </a:rPr>
              <a:t>Annual Reports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6" tooltip="https://www.annualreports.com/Company/amazoncom-inc"/>
            </a:endParaRPr>
          </a:p>
          <a:p>
            <a:pPr marL="524883" lvl="1" indent="-262442" algn="l">
              <a:lnSpc>
                <a:spcPts val="2698"/>
              </a:lnSpc>
              <a:buFont typeface="Arial"/>
              <a:buChar char="•"/>
            </a:pP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Sustainability.aboutamazon.com. (2024). Amazon Sustainability Report 2024. 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7" tooltip="https://sustainability.aboutamazon.com/2024-amazon-sustainability-report.pdf?utm_source=chatgpt.com"/>
              </a:rPr>
              <a:t>https://sustainability.aboutamazon.com/2024-amazon-sustainability-report.pdf</a:t>
            </a:r>
            <a:r>
              <a:rPr lang="en-US" sz="24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3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 tooltip="https://sustainability.aboutamazon.com/2024-amazon-sustainability-report.pdf"/>
              </a:rPr>
              <a:t>sustainability.aboutamazon.com</a:t>
            </a:r>
          </a:p>
          <a:p>
            <a:pPr algn="l">
              <a:lnSpc>
                <a:spcPts val="2698"/>
              </a:lnSpc>
            </a:pPr>
            <a:endParaRPr lang="en-US" sz="2431" u="sng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18" tooltip="https://sustainability.aboutamazon.com/2024-amazon-sustainability-report.pd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76011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1509" y="5839704"/>
            <a:ext cx="508158" cy="543805"/>
            <a:chOff x="0" y="0"/>
            <a:chExt cx="812800" cy="86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6505467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5173941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7171231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6082" y="3363612"/>
            <a:ext cx="992463" cy="99246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8235" y="4518770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aphicFrame>
        <p:nvGraphicFramePr>
          <p:cNvPr id="24" name="Object 24"/>
          <p:cNvGraphicFramePr/>
          <p:nvPr>
            <p:extLst>
              <p:ext uri="{D42A27DB-BD31-4B8C-83A1-F6EECF244321}">
                <p14:modId xmlns:p14="http://schemas.microsoft.com/office/powerpoint/2010/main" val="2801793580"/>
              </p:ext>
            </p:extLst>
          </p:nvPr>
        </p:nvGraphicFramePr>
        <p:xfrm>
          <a:off x="1408753" y="495301"/>
          <a:ext cx="17336447" cy="865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469100" imgH="10198100" progId="Excel.Sheet.12">
                  <p:embed/>
                </p:oleObj>
              </mc:Choice>
              <mc:Fallback>
                <p:oleObj name="Worksheet" r:id="rId4" imgW="19469100" imgH="10198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8753" y="495301"/>
                        <a:ext cx="17336447" cy="865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5"/>
          <p:cNvGrpSpPr/>
          <p:nvPr/>
        </p:nvGrpSpPr>
        <p:grpSpPr>
          <a:xfrm>
            <a:off x="2126549" y="9584001"/>
            <a:ext cx="15885554" cy="1045899"/>
            <a:chOff x="0" y="0"/>
            <a:chExt cx="4183850" cy="2754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83850" cy="275463"/>
            </a:xfrm>
            <a:custGeom>
              <a:avLst/>
              <a:gdLst/>
              <a:ahLst/>
              <a:cxnLst/>
              <a:rect l="l" t="t" r="r" b="b"/>
              <a:pathLst>
                <a:path w="4183850" h="275463">
                  <a:moveTo>
                    <a:pt x="3980650" y="0"/>
                  </a:moveTo>
                  <a:cubicBezTo>
                    <a:pt x="4092874" y="0"/>
                    <a:pt x="4183850" y="61665"/>
                    <a:pt x="4183850" y="137732"/>
                  </a:cubicBezTo>
                  <a:cubicBezTo>
                    <a:pt x="4183850" y="213799"/>
                    <a:pt x="4092874" y="275463"/>
                    <a:pt x="3980650" y="275463"/>
                  </a:cubicBezTo>
                  <a:lnTo>
                    <a:pt x="203200" y="275463"/>
                  </a:lnTo>
                  <a:cubicBezTo>
                    <a:pt x="90976" y="275463"/>
                    <a:pt x="0" y="213799"/>
                    <a:pt x="0" y="137732"/>
                  </a:cubicBezTo>
                  <a:cubicBezTo>
                    <a:pt x="0" y="61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14300"/>
              <a:ext cx="4183850" cy="3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                          Source: Ya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hoo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F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inanc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e (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2021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–2024); 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Amazon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.com 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Annual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Report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, 2024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170755" y="183025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Performance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74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47231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1509" y="5839704"/>
            <a:ext cx="508158" cy="543805"/>
            <a:chOff x="0" y="0"/>
            <a:chExt cx="812800" cy="86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6505467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5173941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7171231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235" y="4518770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9357" y="3354857"/>
            <a:ext cx="992463" cy="9924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1509" y="2689094"/>
            <a:ext cx="508158" cy="543805"/>
            <a:chOff x="0" y="0"/>
            <a:chExt cx="812800" cy="8698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164649" y="-66675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Ratio Trends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26549" y="9584001"/>
            <a:ext cx="15885554" cy="1045899"/>
            <a:chOff x="0" y="0"/>
            <a:chExt cx="4183850" cy="2754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83850" cy="275463"/>
            </a:xfrm>
            <a:custGeom>
              <a:avLst/>
              <a:gdLst/>
              <a:ahLst/>
              <a:cxnLst/>
              <a:rect l="l" t="t" r="r" b="b"/>
              <a:pathLst>
                <a:path w="4183850" h="275463">
                  <a:moveTo>
                    <a:pt x="3980650" y="0"/>
                  </a:moveTo>
                  <a:cubicBezTo>
                    <a:pt x="4092874" y="0"/>
                    <a:pt x="4183850" y="61665"/>
                    <a:pt x="4183850" y="137732"/>
                  </a:cubicBezTo>
                  <a:cubicBezTo>
                    <a:pt x="4183850" y="213799"/>
                    <a:pt x="4092874" y="275463"/>
                    <a:pt x="3980650" y="275463"/>
                  </a:cubicBezTo>
                  <a:lnTo>
                    <a:pt x="203200" y="275463"/>
                  </a:lnTo>
                  <a:cubicBezTo>
                    <a:pt x="90976" y="275463"/>
                    <a:pt x="0" y="213799"/>
                    <a:pt x="0" y="137732"/>
                  </a:cubicBezTo>
                  <a:cubicBezTo>
                    <a:pt x="0" y="61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4183850" cy="3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Source: Ya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hoo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F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inanc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e, MacroTrends (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202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2–2024).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682036" y="651635"/>
            <a:ext cx="5786564" cy="36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compiled from Yahoo Finance (2021–2024).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2B0568-9D84-97F5-F593-6C7278D1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86" t="941"/>
          <a:stretch>
            <a:fillRect/>
          </a:stretch>
        </p:blipFill>
        <p:spPr>
          <a:xfrm>
            <a:off x="1947538" y="1427095"/>
            <a:ext cx="15538062" cy="7630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76011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1509" y="5839704"/>
            <a:ext cx="508158" cy="543805"/>
            <a:chOff x="0" y="0"/>
            <a:chExt cx="812800" cy="86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6505467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5173941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7171231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8882" y="4015724"/>
            <a:ext cx="992463" cy="99246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1034" y="3329044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64649" y="64790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Ratio Trends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91561" y="651635"/>
            <a:ext cx="6005639" cy="36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compiled from Yahoo Finance (2021–2024).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D813EA-4FB2-8AC2-1584-FFE2ABDA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386" y="1539311"/>
            <a:ext cx="14790214" cy="75187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2076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553978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1509" y="5839704"/>
            <a:ext cx="508158" cy="543805"/>
            <a:chOff x="0" y="0"/>
            <a:chExt cx="812800" cy="86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6505467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7171231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3240123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64649" y="14988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Evaluation of Amazon’s Financial Accounts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99832" y="4623009"/>
            <a:ext cx="992463" cy="99246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1984" y="3955378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69387" y="1272288"/>
            <a:ext cx="5474276" cy="5111222"/>
            <a:chOff x="0" y="0"/>
            <a:chExt cx="2387199" cy="222888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87199" cy="2228880"/>
            </a:xfrm>
            <a:custGeom>
              <a:avLst/>
              <a:gdLst/>
              <a:ahLst/>
              <a:cxnLst/>
              <a:rect l="l" t="t" r="r" b="b"/>
              <a:pathLst>
                <a:path w="2387199" h="2228880">
                  <a:moveTo>
                    <a:pt x="0" y="0"/>
                  </a:moveTo>
                  <a:lnTo>
                    <a:pt x="2387199" y="0"/>
                  </a:lnTo>
                  <a:lnTo>
                    <a:pt x="2387199" y="2228880"/>
                  </a:lnTo>
                  <a:lnTo>
                    <a:pt x="0" y="2228880"/>
                  </a:lnTo>
                  <a:close/>
                </a:path>
              </a:pathLst>
            </a:custGeom>
            <a:solidFill>
              <a:srgbClr val="FD622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603207" y="1280106"/>
            <a:ext cx="5425173" cy="5103403"/>
            <a:chOff x="0" y="0"/>
            <a:chExt cx="2387199" cy="2245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87199" cy="2245614"/>
            </a:xfrm>
            <a:custGeom>
              <a:avLst/>
              <a:gdLst/>
              <a:ahLst/>
              <a:cxnLst/>
              <a:rect l="l" t="t" r="r" b="b"/>
              <a:pathLst>
                <a:path w="2387199" h="2245614">
                  <a:moveTo>
                    <a:pt x="0" y="0"/>
                  </a:moveTo>
                  <a:lnTo>
                    <a:pt x="2387199" y="0"/>
                  </a:lnTo>
                  <a:lnTo>
                    <a:pt x="2387199" y="2245614"/>
                  </a:lnTo>
                  <a:lnTo>
                    <a:pt x="0" y="2245614"/>
                  </a:lnTo>
                  <a:close/>
                </a:path>
              </a:pathLst>
            </a:custGeom>
            <a:solidFill>
              <a:srgbClr val="1576C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180779" y="1280106"/>
            <a:ext cx="5425173" cy="5103403"/>
            <a:chOff x="0" y="0"/>
            <a:chExt cx="2387199" cy="2245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87199" cy="2245614"/>
            </a:xfrm>
            <a:custGeom>
              <a:avLst/>
              <a:gdLst/>
              <a:ahLst/>
              <a:cxnLst/>
              <a:rect l="l" t="t" r="r" b="b"/>
              <a:pathLst>
                <a:path w="2387199" h="2245614">
                  <a:moveTo>
                    <a:pt x="0" y="0"/>
                  </a:moveTo>
                  <a:lnTo>
                    <a:pt x="2387199" y="0"/>
                  </a:lnTo>
                  <a:lnTo>
                    <a:pt x="2387199" y="2245614"/>
                  </a:lnTo>
                  <a:lnTo>
                    <a:pt x="0" y="2245614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974149" y="6461732"/>
            <a:ext cx="16313851" cy="2947634"/>
            <a:chOff x="0" y="0"/>
            <a:chExt cx="7031003" cy="12703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31003" cy="1270382"/>
            </a:xfrm>
            <a:custGeom>
              <a:avLst/>
              <a:gdLst/>
              <a:ahLst/>
              <a:cxnLst/>
              <a:rect l="l" t="t" r="r" b="b"/>
              <a:pathLst>
                <a:path w="7031003" h="1270382">
                  <a:moveTo>
                    <a:pt x="0" y="0"/>
                  </a:moveTo>
                  <a:lnTo>
                    <a:pt x="7031003" y="0"/>
                  </a:lnTo>
                  <a:lnTo>
                    <a:pt x="7031003" y="1270382"/>
                  </a:lnTo>
                  <a:lnTo>
                    <a:pt x="0" y="1270382"/>
                  </a:lnTo>
                  <a:close/>
                </a:path>
              </a:pathLst>
            </a:custGeom>
            <a:solidFill>
              <a:srgbClr val="0A614E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6161880" y="996585"/>
            <a:ext cx="1016920" cy="996638"/>
          </a:xfrm>
          <a:custGeom>
            <a:avLst/>
            <a:gdLst/>
            <a:ahLst/>
            <a:cxnLst/>
            <a:rect l="l" t="t" r="r" b="b"/>
            <a:pathLst>
              <a:path w="1016920" h="996638">
                <a:moveTo>
                  <a:pt x="0" y="0"/>
                </a:moveTo>
                <a:lnTo>
                  <a:pt x="1016919" y="0"/>
                </a:lnTo>
                <a:lnTo>
                  <a:pt x="1016919" y="996638"/>
                </a:lnTo>
                <a:lnTo>
                  <a:pt x="0" y="99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037920" y="942463"/>
            <a:ext cx="1038646" cy="945168"/>
          </a:xfrm>
          <a:custGeom>
            <a:avLst/>
            <a:gdLst/>
            <a:ahLst/>
            <a:cxnLst/>
            <a:rect l="l" t="t" r="r" b="b"/>
            <a:pathLst>
              <a:path w="1038646" h="945168">
                <a:moveTo>
                  <a:pt x="0" y="0"/>
                </a:moveTo>
                <a:lnTo>
                  <a:pt x="1038646" y="0"/>
                </a:lnTo>
                <a:lnTo>
                  <a:pt x="1038646" y="945168"/>
                </a:lnTo>
                <a:lnTo>
                  <a:pt x="0" y="94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196559" y="964500"/>
            <a:ext cx="975473" cy="901093"/>
          </a:xfrm>
          <a:custGeom>
            <a:avLst/>
            <a:gdLst/>
            <a:ahLst/>
            <a:cxnLst/>
            <a:rect l="l" t="t" r="r" b="b"/>
            <a:pathLst>
              <a:path w="975473" h="901093">
                <a:moveTo>
                  <a:pt x="0" y="0"/>
                </a:moveTo>
                <a:lnTo>
                  <a:pt x="975473" y="0"/>
                </a:lnTo>
                <a:lnTo>
                  <a:pt x="975473" y="901093"/>
                </a:lnTo>
                <a:lnTo>
                  <a:pt x="0" y="901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196063" y="1316073"/>
            <a:ext cx="547427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Profitability &amp; Growth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75973" y="1316073"/>
            <a:ext cx="547427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Liquidity &amp; Solvency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50249" y="1316073"/>
            <a:ext cx="547427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Efficiency &amp; Returns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91618" y="6537932"/>
            <a:ext cx="15796382" cy="274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Amazon’s </a:t>
            </a: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2022 dip was a natural correction</a:t>
            </a:r>
            <a:r>
              <a:rPr lang="en-US" sz="3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following the post-pandemic sales surge. Since then, the company has </a:t>
            </a: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recovered strongly, improving its profitability and operational efficiency</a:t>
            </a:r>
            <a:r>
              <a:rPr lang="en-US" sz="3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year over year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accounts reflect strong recovery, better cost control, and long-term sustainability.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Continuous investment in technology and automation is </a:t>
            </a:r>
            <a:r>
              <a:rPr lang="en-US" sz="3000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translating into higher profitability and capital efficiency.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41754" y="1944723"/>
            <a:ext cx="5201909" cy="449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Margins improved at every level</a:t>
            </a: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99" b="1">
                <a:solidFill>
                  <a:srgbClr val="E5FFE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gross 42.3% → 48.9 %, operating 5.3 % → 10.8 %, net 7.1 % → 11.1 %</a:t>
            </a:r>
            <a:r>
              <a:rPr lang="en-US" sz="2899">
                <a:solidFill>
                  <a:srgbClr val="E5FF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Growth driven</a:t>
            </a: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AWS and automation within logistics operations.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Revenue rose steadily </a:t>
            </a: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99" b="1">
                <a:solidFill>
                  <a:srgbClr val="EDECE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~11 % YoY</a:t>
            </a: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showing</a:t>
            </a: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consistent expansion.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73167" y="1973298"/>
            <a:ext cx="5201909" cy="405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C1FF7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Current ratio 1.14 → 1.06 </a:t>
            </a:r>
            <a:r>
              <a:rPr lang="en-US" sz="2899" b="1">
                <a:solidFill>
                  <a:srgbClr val="FFBD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better ability to meet short-term obligations.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C1FF7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Debt-to-equity 2.04→ 1.19 </a:t>
            </a:r>
            <a:r>
              <a:rPr lang="en-US" sz="2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lower financial risk and stronger equity base.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Balanced capital structure with reduced reliance </a:t>
            </a:r>
            <a:r>
              <a:rPr lang="en-US" sz="2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 external borrowing.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76566" y="1854036"/>
            <a:ext cx="5201909" cy="449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ROCE 6.9 % → 15.4 %  </a:t>
            </a: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major improvement in capital utilization.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ROA 7.9 % → 11.3 %</a:t>
            </a: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28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ROE ≈ 25 % </a:t>
            </a: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shareholder value creation.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 b="1">
                <a:solidFill>
                  <a:srgbClr val="1D7AC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Slight fall in asset turnover (1.12 → 1.02)</a:t>
            </a:r>
            <a:r>
              <a:rPr lang="en-US" sz="2899" b="1">
                <a:solidFill>
                  <a:srgbClr val="1576C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due to </a:t>
            </a:r>
            <a:r>
              <a:rPr lang="en-US" sz="28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new long-term investments in logistics assets.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26549" y="9584001"/>
            <a:ext cx="15885554" cy="1045899"/>
            <a:chOff x="0" y="0"/>
            <a:chExt cx="4183850" cy="27546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183850" cy="275463"/>
            </a:xfrm>
            <a:custGeom>
              <a:avLst/>
              <a:gdLst/>
              <a:ahLst/>
              <a:cxnLst/>
              <a:rect l="l" t="t" r="r" b="b"/>
              <a:pathLst>
                <a:path w="4183850" h="275463">
                  <a:moveTo>
                    <a:pt x="3980650" y="0"/>
                  </a:moveTo>
                  <a:cubicBezTo>
                    <a:pt x="4092874" y="0"/>
                    <a:pt x="4183850" y="61665"/>
                    <a:pt x="4183850" y="137732"/>
                  </a:cubicBezTo>
                  <a:cubicBezTo>
                    <a:pt x="4183850" y="213799"/>
                    <a:pt x="4092874" y="275463"/>
                    <a:pt x="3980650" y="275463"/>
                  </a:cubicBezTo>
                  <a:lnTo>
                    <a:pt x="203200" y="275463"/>
                  </a:lnTo>
                  <a:cubicBezTo>
                    <a:pt x="90976" y="275463"/>
                    <a:pt x="0" y="213799"/>
                    <a:pt x="0" y="137732"/>
                  </a:cubicBezTo>
                  <a:cubicBezTo>
                    <a:pt x="0" y="61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14300"/>
              <a:ext cx="4183850" cy="3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Analysis based on Amaz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on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f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inancial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statements (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2021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–2024).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403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5227256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4559626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3226232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633794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3891996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7003706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62088" y="-10095450"/>
            <a:ext cx="10994424" cy="109944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313420" y="37116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164649" y="-167826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vs. Management Accounts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991598" y="2528101"/>
            <a:ext cx="312610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dirty="0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</a:p>
        </p:txBody>
      </p:sp>
      <p:sp>
        <p:nvSpPr>
          <p:cNvPr id="32" name="TextBox 32"/>
          <p:cNvSpPr txBox="1"/>
          <p:nvPr/>
        </p:nvSpPr>
        <p:spPr>
          <a:xfrm rot="-5400000">
            <a:off x="991598" y="5287645"/>
            <a:ext cx="312610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231C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Nature of Information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1041558" y="8332192"/>
            <a:ext cx="3126105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2199" b="1" dirty="0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Level of  Detail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26549" y="9584001"/>
            <a:ext cx="15885554" cy="1045899"/>
            <a:chOff x="0" y="0"/>
            <a:chExt cx="4183850" cy="27546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183850" cy="275463"/>
            </a:xfrm>
            <a:custGeom>
              <a:avLst/>
              <a:gdLst/>
              <a:ahLst/>
              <a:cxnLst/>
              <a:rect l="l" t="t" r="r" b="b"/>
              <a:pathLst>
                <a:path w="4183850" h="275463">
                  <a:moveTo>
                    <a:pt x="3980650" y="0"/>
                  </a:moveTo>
                  <a:cubicBezTo>
                    <a:pt x="4092874" y="0"/>
                    <a:pt x="4183850" y="61665"/>
                    <a:pt x="4183850" y="137732"/>
                  </a:cubicBezTo>
                  <a:cubicBezTo>
                    <a:pt x="4183850" y="213799"/>
                    <a:pt x="4092874" y="275463"/>
                    <a:pt x="3980650" y="275463"/>
                  </a:cubicBezTo>
                  <a:lnTo>
                    <a:pt x="203200" y="275463"/>
                  </a:lnTo>
                  <a:cubicBezTo>
                    <a:pt x="90976" y="275463"/>
                    <a:pt x="0" y="213799"/>
                    <a:pt x="0" y="137732"/>
                  </a:cubicBezTo>
                  <a:cubicBezTo>
                    <a:pt x="0" y="61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14300"/>
              <a:ext cx="4183850" cy="3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Source: Amaz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on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2024 A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nnual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Report; Investopedia (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2023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).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B2F7A8B-7161-F8D3-61E2-8E56E21C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625" y="1180328"/>
            <a:ext cx="14891975" cy="80187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403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5227256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4559626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3226232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633794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3891996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7003706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313420" y="833981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145482" y="9097214"/>
            <a:ext cx="942041" cy="741857"/>
          </a:xfrm>
          <a:custGeom>
            <a:avLst/>
            <a:gdLst/>
            <a:ahLst/>
            <a:cxnLst/>
            <a:rect l="l" t="t" r="r" b="b"/>
            <a:pathLst>
              <a:path w="942041" h="741857">
                <a:moveTo>
                  <a:pt x="0" y="0"/>
                </a:moveTo>
                <a:lnTo>
                  <a:pt x="942041" y="0"/>
                </a:lnTo>
                <a:lnTo>
                  <a:pt x="942041" y="741857"/>
                </a:lnTo>
                <a:lnTo>
                  <a:pt x="0" y="74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164649" y="294991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Financial vs. Management Accounts</a:t>
            </a:r>
          </a:p>
        </p:txBody>
      </p:sp>
      <p:sp>
        <p:nvSpPr>
          <p:cNvPr id="32" name="TextBox 32"/>
          <p:cNvSpPr txBox="1"/>
          <p:nvPr/>
        </p:nvSpPr>
        <p:spPr>
          <a:xfrm rot="-5400000">
            <a:off x="1011601" y="2708943"/>
            <a:ext cx="312610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Frequency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1011601" y="5568418"/>
            <a:ext cx="312610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C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Users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1080816" y="8112506"/>
            <a:ext cx="312610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41153" y="9705975"/>
            <a:ext cx="1035069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Both essential for Amazon's strategic decisions and accountability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FD3B5B6-C780-E241-F987-EC9594725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711546"/>
            <a:ext cx="14899096" cy="75467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9384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164" y="4559626"/>
            <a:ext cx="508158" cy="543805"/>
            <a:chOff x="0" y="0"/>
            <a:chExt cx="812800" cy="8698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164" y="322623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164" y="3891996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6164" y="7003706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62088" y="-10009274"/>
            <a:ext cx="10994424" cy="10994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91919">
                      <a:alpha val="11765"/>
                    </a:srgbClr>
                  </a:solidFill>
                  <a:latin typeface="Brittany"/>
                  <a:ea typeface="Brittany"/>
                  <a:cs typeface="Brittany"/>
                  <a:sym typeface="Brittany"/>
                </a:rPr>
                <a:t>Re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4011" y="5894887"/>
            <a:ext cx="992463" cy="99246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6164" y="5227256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356111" y="1166279"/>
            <a:ext cx="3028662" cy="835351"/>
            <a:chOff x="0" y="0"/>
            <a:chExt cx="797672" cy="2200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7672" cy="220010"/>
            </a:xfrm>
            <a:custGeom>
              <a:avLst/>
              <a:gdLst/>
              <a:ahLst/>
              <a:cxnLst/>
              <a:rect l="l" t="t" r="r" b="b"/>
              <a:pathLst>
                <a:path w="797672" h="220010">
                  <a:moveTo>
                    <a:pt x="0" y="0"/>
                  </a:moveTo>
                  <a:lnTo>
                    <a:pt x="797672" y="0"/>
                  </a:lnTo>
                  <a:lnTo>
                    <a:pt x="797672" y="220010"/>
                  </a:lnTo>
                  <a:lnTo>
                    <a:pt x="0" y="220010"/>
                  </a:ln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97672" cy="28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Internal Source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62173" y="1166279"/>
            <a:ext cx="3028662" cy="835351"/>
            <a:chOff x="0" y="0"/>
            <a:chExt cx="797672" cy="22001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7672" cy="220010"/>
            </a:xfrm>
            <a:custGeom>
              <a:avLst/>
              <a:gdLst/>
              <a:ahLst/>
              <a:cxnLst/>
              <a:rect l="l" t="t" r="r" b="b"/>
              <a:pathLst>
                <a:path w="797672" h="220010">
                  <a:moveTo>
                    <a:pt x="0" y="0"/>
                  </a:moveTo>
                  <a:lnTo>
                    <a:pt x="797672" y="0"/>
                  </a:lnTo>
                  <a:lnTo>
                    <a:pt x="797672" y="220010"/>
                  </a:lnTo>
                  <a:lnTo>
                    <a:pt x="0" y="220010"/>
                  </a:ln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797672" cy="28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External Source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72111" y="817221"/>
            <a:ext cx="3478863" cy="1176171"/>
            <a:chOff x="0" y="0"/>
            <a:chExt cx="916244" cy="3097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6244" cy="309773"/>
            </a:xfrm>
            <a:custGeom>
              <a:avLst/>
              <a:gdLst/>
              <a:ahLst/>
              <a:cxnLst/>
              <a:rect l="l" t="t" r="r" b="b"/>
              <a:pathLst>
                <a:path w="916244" h="309773">
                  <a:moveTo>
                    <a:pt x="0" y="0"/>
                  </a:moveTo>
                  <a:lnTo>
                    <a:pt x="916244" y="0"/>
                  </a:lnTo>
                  <a:lnTo>
                    <a:pt x="916244" y="309773"/>
                  </a:lnTo>
                  <a:lnTo>
                    <a:pt x="0" y="309773"/>
                  </a:ln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916244" cy="37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Public/Government Sources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3851392" y="1822982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9495543" y="1822091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H="1">
            <a:off x="15264740" y="1993392"/>
            <a:ext cx="46803" cy="3889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2164649" y="2364997"/>
            <a:ext cx="4341760" cy="1922301"/>
            <a:chOff x="0" y="0"/>
            <a:chExt cx="1154244" cy="51103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54244" cy="511038"/>
            </a:xfrm>
            <a:custGeom>
              <a:avLst/>
              <a:gdLst/>
              <a:ahLst/>
              <a:cxnLst/>
              <a:rect l="l" t="t" r="r" b="b"/>
              <a:pathLst>
                <a:path w="1154244" h="511038">
                  <a:moveTo>
                    <a:pt x="0" y="0"/>
                  </a:moveTo>
                  <a:lnTo>
                    <a:pt x="1154244" y="0"/>
                  </a:lnTo>
                  <a:lnTo>
                    <a:pt x="1154244" y="511038"/>
                  </a:lnTo>
                  <a:lnTo>
                    <a:pt x="0" y="511038"/>
                  </a:lnTo>
                  <a:close/>
                </a:path>
              </a:pathLst>
            </a:custGeom>
            <a:solidFill>
              <a:srgbClr val="F5DFC2"/>
            </a:solidFill>
            <a:ln w="3810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1154244" cy="501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Retained Earnings</a:t>
              </a:r>
            </a:p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Trade Credit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164649" y="-81649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Sources of Finance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41863" y="331100"/>
            <a:ext cx="1004613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How this used to improve the transport operator’s financial performance ?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6789502" y="2364114"/>
            <a:ext cx="5498172" cy="1923184"/>
            <a:chOff x="0" y="0"/>
            <a:chExt cx="1461672" cy="51127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61672" cy="511273"/>
            </a:xfrm>
            <a:custGeom>
              <a:avLst/>
              <a:gdLst/>
              <a:ahLst/>
              <a:cxnLst/>
              <a:rect l="l" t="t" r="r" b="b"/>
              <a:pathLst>
                <a:path w="1461672" h="511273">
                  <a:moveTo>
                    <a:pt x="0" y="0"/>
                  </a:moveTo>
                  <a:lnTo>
                    <a:pt x="1461672" y="0"/>
                  </a:lnTo>
                  <a:lnTo>
                    <a:pt x="1461672" y="511273"/>
                  </a:lnTo>
                  <a:lnTo>
                    <a:pt x="0" y="511273"/>
                  </a:lnTo>
                  <a:close/>
                </a:path>
              </a:pathLst>
            </a:custGeom>
            <a:solidFill>
              <a:srgbClr val="CBF5EB"/>
            </a:solidFill>
            <a:ln w="38100" cap="sq">
              <a:solidFill>
                <a:srgbClr val="0A614E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9525"/>
              <a:ext cx="1461672" cy="50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Equity Financing (Share Issue)</a:t>
              </a:r>
            </a:p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Long-Term Debt / Bonds</a:t>
              </a:r>
            </a:p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Leasing / Hire Purchase</a:t>
              </a:r>
            </a:p>
            <a:p>
              <a:pPr marL="582925" lvl="1" indent="-291463" algn="l">
                <a:lnSpc>
                  <a:spcPts val="2942"/>
                </a:lnSpc>
                <a:buFont typeface="Arial"/>
                <a:buChar char="•"/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Green Finance / ESG Bonds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570745" y="2382348"/>
            <a:ext cx="5387989" cy="1904949"/>
            <a:chOff x="0" y="0"/>
            <a:chExt cx="1432381" cy="50642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432381" cy="506425"/>
            </a:xfrm>
            <a:custGeom>
              <a:avLst/>
              <a:gdLst/>
              <a:ahLst/>
              <a:cxnLst/>
              <a:rect l="l" t="t" r="r" b="b"/>
              <a:pathLst>
                <a:path w="1432381" h="506425">
                  <a:moveTo>
                    <a:pt x="0" y="0"/>
                  </a:moveTo>
                  <a:lnTo>
                    <a:pt x="1432381" y="0"/>
                  </a:lnTo>
                  <a:lnTo>
                    <a:pt x="1432381" y="506425"/>
                  </a:lnTo>
                  <a:lnTo>
                    <a:pt x="0" y="506425"/>
                  </a:lnTo>
                  <a:close/>
                </a:path>
              </a:pathLst>
            </a:custGeom>
            <a:solidFill>
              <a:srgbClr val="F9E4AE"/>
            </a:solidFill>
            <a:ln w="38100" cap="sq">
              <a:solidFill>
                <a:srgbClr val="FFB001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9525"/>
              <a:ext cx="1432381" cy="4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1341" lvl="1" indent="-280670" algn="l">
                <a:lnSpc>
                  <a:spcPts val="2834"/>
                </a:lnSpc>
                <a:buFont typeface="Arial"/>
                <a:buChar char="•"/>
              </a:pPr>
              <a:r>
                <a:rPr lang="en-US" sz="26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UK TRIG </a:t>
              </a:r>
            </a:p>
            <a:p>
              <a:pPr marL="561341" lvl="1" indent="-280670" algn="l">
                <a:lnSpc>
                  <a:spcPts val="2834"/>
                </a:lnSpc>
                <a:buFont typeface="Arial"/>
                <a:buChar char="•"/>
              </a:pPr>
              <a:r>
                <a:rPr lang="en-US" sz="26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MSRS &amp; WFG Grants</a:t>
              </a:r>
            </a:p>
            <a:p>
              <a:pPr marL="561341" lvl="1" indent="-280670" algn="l">
                <a:lnSpc>
                  <a:spcPts val="2834"/>
                </a:lnSpc>
                <a:buFont typeface="Arial"/>
                <a:buChar char="•"/>
              </a:pPr>
              <a:r>
                <a:rPr lang="en-US" sz="26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British Business Bank Programmes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3889480" y="4046601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9626850" y="4045932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5406757" y="4052310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2164649" y="4594333"/>
            <a:ext cx="4668269" cy="2098575"/>
            <a:chOff x="0" y="0"/>
            <a:chExt cx="1229503" cy="55271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229503" cy="552711"/>
            </a:xfrm>
            <a:custGeom>
              <a:avLst/>
              <a:gdLst/>
              <a:ahLst/>
              <a:cxnLst/>
              <a:rect l="l" t="t" r="r" b="b"/>
              <a:pathLst>
                <a:path w="1229503" h="552711">
                  <a:moveTo>
                    <a:pt x="0" y="0"/>
                  </a:moveTo>
                  <a:lnTo>
                    <a:pt x="1229503" y="0"/>
                  </a:lnTo>
                  <a:lnTo>
                    <a:pt x="1229503" y="552711"/>
                  </a:lnTo>
                  <a:lnTo>
                    <a:pt x="0" y="55271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1229503" cy="5717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66"/>
                </a:lnSpc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Reinvestment </a:t>
              </a:r>
              <a:r>
                <a:rPr lang="en-US" sz="26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into automation, AI-based logistics systems, and short-term working capital management.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118647" y="4572654"/>
            <a:ext cx="5549787" cy="2120253"/>
            <a:chOff x="0" y="0"/>
            <a:chExt cx="1461672" cy="55842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461672" cy="558421"/>
            </a:xfrm>
            <a:custGeom>
              <a:avLst/>
              <a:gdLst/>
              <a:ahLst/>
              <a:cxnLst/>
              <a:rect l="l" t="t" r="r" b="b"/>
              <a:pathLst>
                <a:path w="1461672" h="558421">
                  <a:moveTo>
                    <a:pt x="0" y="0"/>
                  </a:moveTo>
                  <a:lnTo>
                    <a:pt x="1461672" y="0"/>
                  </a:lnTo>
                  <a:lnTo>
                    <a:pt x="1461672" y="558421"/>
                  </a:lnTo>
                  <a:lnTo>
                    <a:pt x="0" y="55842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A614E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1461672" cy="55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50"/>
                </a:lnSpc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Used for large-scale expansion projects such as </a:t>
              </a:r>
              <a:r>
                <a:rPr lang="en-US" sz="26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warehouse construction, electric vehicle fleets, robotics, and digital platforms.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849430" y="4604527"/>
            <a:ext cx="5438570" cy="2101848"/>
            <a:chOff x="0" y="0"/>
            <a:chExt cx="1432381" cy="55357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432381" cy="553573"/>
            </a:xfrm>
            <a:custGeom>
              <a:avLst/>
              <a:gdLst/>
              <a:ahLst/>
              <a:cxnLst/>
              <a:rect l="l" t="t" r="r" b="b"/>
              <a:pathLst>
                <a:path w="1432381" h="553573">
                  <a:moveTo>
                    <a:pt x="0" y="0"/>
                  </a:moveTo>
                  <a:lnTo>
                    <a:pt x="1432381" y="0"/>
                  </a:lnTo>
                  <a:lnTo>
                    <a:pt x="1432381" y="553573"/>
                  </a:lnTo>
                  <a:lnTo>
                    <a:pt x="0" y="55357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B001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66675"/>
              <a:ext cx="1432381" cy="620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Funding innovation </a:t>
              </a:r>
              <a:r>
                <a:rPr lang="en-US" sz="27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logistics, automation, sustainability, and infrastructure in the UK.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>
            <a:off x="3889480" y="6539441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9626850" y="6538771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5406757" y="6545149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4013350" y="8470305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>
            <a:off x="9750719" y="8469636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>
            <a:off x="15530627" y="8476014"/>
            <a:ext cx="19050" cy="542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7" name="Group 67"/>
          <p:cNvGrpSpPr/>
          <p:nvPr/>
        </p:nvGrpSpPr>
        <p:grpSpPr>
          <a:xfrm>
            <a:off x="2164649" y="7083285"/>
            <a:ext cx="4668269" cy="1722207"/>
            <a:chOff x="0" y="0"/>
            <a:chExt cx="1229503" cy="45358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229503" cy="453585"/>
            </a:xfrm>
            <a:custGeom>
              <a:avLst/>
              <a:gdLst/>
              <a:ahLst/>
              <a:cxnLst/>
              <a:rect l="l" t="t" r="r" b="b"/>
              <a:pathLst>
                <a:path w="1229503" h="453585">
                  <a:moveTo>
                    <a:pt x="0" y="0"/>
                  </a:moveTo>
                  <a:lnTo>
                    <a:pt x="1229503" y="0"/>
                  </a:lnTo>
                  <a:lnTo>
                    <a:pt x="1229503" y="453585"/>
                  </a:lnTo>
                  <a:lnTo>
                    <a:pt x="0" y="453585"/>
                  </a:lnTo>
                  <a:close/>
                </a:path>
              </a:pathLst>
            </a:custGeom>
            <a:solidFill>
              <a:srgbClr val="FFFEFE"/>
            </a:solidFill>
            <a:ln w="3810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19050"/>
              <a:ext cx="1229503" cy="434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61"/>
                </a:lnSpc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Enhances operational efficiency, funds innovation at no cost, improves liquidity and cash flow.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7118647" y="7065494"/>
            <a:ext cx="5549787" cy="1779638"/>
            <a:chOff x="0" y="0"/>
            <a:chExt cx="1461672" cy="46871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61672" cy="468711"/>
            </a:xfrm>
            <a:custGeom>
              <a:avLst/>
              <a:gdLst/>
              <a:ahLst/>
              <a:cxnLst/>
              <a:rect l="l" t="t" r="r" b="b"/>
              <a:pathLst>
                <a:path w="1461672" h="468711">
                  <a:moveTo>
                    <a:pt x="0" y="0"/>
                  </a:moveTo>
                  <a:lnTo>
                    <a:pt x="1461672" y="0"/>
                  </a:lnTo>
                  <a:lnTo>
                    <a:pt x="1461672" y="468711"/>
                  </a:lnTo>
                  <a:lnTo>
                    <a:pt x="0" y="468711"/>
                  </a:lnTo>
                  <a:close/>
                </a:path>
              </a:pathLst>
            </a:custGeom>
            <a:solidFill>
              <a:srgbClr val="FFFEFE"/>
            </a:solidFill>
            <a:ln w="38100" cap="sq">
              <a:solidFill>
                <a:srgbClr val="0A614E"/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61672" cy="44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61"/>
                </a:lnSpc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Supports long-term growth and asset development, improves productivity, and strengthens Amazon’s environmental reputation.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2849430" y="7065494"/>
            <a:ext cx="5438570" cy="1779640"/>
            <a:chOff x="0" y="0"/>
            <a:chExt cx="1432381" cy="46871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432381" cy="468712"/>
            </a:xfrm>
            <a:custGeom>
              <a:avLst/>
              <a:gdLst/>
              <a:ahLst/>
              <a:cxnLst/>
              <a:rect l="l" t="t" r="r" b="b"/>
              <a:pathLst>
                <a:path w="1432381" h="468712">
                  <a:moveTo>
                    <a:pt x="0" y="0"/>
                  </a:moveTo>
                  <a:lnTo>
                    <a:pt x="1432381" y="0"/>
                  </a:lnTo>
                  <a:lnTo>
                    <a:pt x="1432381" y="468712"/>
                  </a:lnTo>
                  <a:lnTo>
                    <a:pt x="0" y="468712"/>
                  </a:lnTo>
                  <a:close/>
                </a:path>
              </a:pathLst>
            </a:custGeom>
            <a:solidFill>
              <a:srgbClr val="FFFEFE"/>
            </a:solidFill>
            <a:ln w="38100" cap="sq">
              <a:solidFill>
                <a:srgbClr val="FFB001"/>
              </a:solidFill>
              <a:prstDash val="solid"/>
              <a:miter/>
            </a:ln>
          </p:spPr>
        </p:sp>
        <p:sp>
          <p:nvSpPr>
            <p:cNvPr id="75" name="TextBox 75"/>
            <p:cNvSpPr txBox="1"/>
            <p:nvPr/>
          </p:nvSpPr>
          <p:spPr>
            <a:xfrm>
              <a:off x="0" y="19050"/>
              <a:ext cx="1432381" cy="449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62"/>
                </a:lnSpc>
              </a:pPr>
              <a:r>
                <a:rPr lang="en-US" sz="27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Encourages R&amp;D, reduces carbon emissions, boosts competitiveness, and strengthens sustainable logistics operations.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2637360" y="9018706"/>
            <a:ext cx="14886325" cy="665453"/>
            <a:chOff x="0" y="0"/>
            <a:chExt cx="3920678" cy="17526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920678" cy="175263"/>
            </a:xfrm>
            <a:custGeom>
              <a:avLst/>
              <a:gdLst/>
              <a:ahLst/>
              <a:cxnLst/>
              <a:rect l="l" t="t" r="r" b="b"/>
              <a:pathLst>
                <a:path w="3920678" h="175263">
                  <a:moveTo>
                    <a:pt x="0" y="0"/>
                  </a:moveTo>
                  <a:lnTo>
                    <a:pt x="3920678" y="0"/>
                  </a:lnTo>
                  <a:lnTo>
                    <a:pt x="3920678" y="175263"/>
                  </a:lnTo>
                  <a:lnTo>
                    <a:pt x="0" y="175263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7B2D9F">
                      <a:alpha val="100000"/>
                    </a:srgbClr>
                  </a:gs>
                  <a:gs pos="100000">
                    <a:srgbClr val="FDD82E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0" y="9525"/>
              <a:ext cx="3920678" cy="1657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43"/>
                </a:lnSpc>
              </a:pPr>
              <a:r>
                <a:rPr lang="en-US" sz="23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Combined Impact: Financial Stability + Operational Efficiency + Sustainable Growth</a:t>
              </a:r>
            </a:p>
          </p:txBody>
        </p:sp>
      </p:grpSp>
      <p:sp>
        <p:nvSpPr>
          <p:cNvPr id="79" name="TextBox 79"/>
          <p:cNvSpPr txBox="1"/>
          <p:nvPr/>
        </p:nvSpPr>
        <p:spPr>
          <a:xfrm rot="-5400000">
            <a:off x="232264" y="5449076"/>
            <a:ext cx="312610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C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Used</a:t>
            </a:r>
          </a:p>
        </p:txBody>
      </p:sp>
      <p:sp>
        <p:nvSpPr>
          <p:cNvPr id="80" name="TextBox 80"/>
          <p:cNvSpPr txBox="1"/>
          <p:nvPr/>
        </p:nvSpPr>
        <p:spPr>
          <a:xfrm rot="-5400000">
            <a:off x="232264" y="7604921"/>
            <a:ext cx="312610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C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730734" y="9817509"/>
            <a:ext cx="146995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Sources: UK Department for Transport (TRIG, MSRS, 2024); British Business Bank Programmes; Amazon Annual Report, 2024.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9384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164" y="4559626"/>
            <a:ext cx="508158" cy="543805"/>
            <a:chOff x="0" y="0"/>
            <a:chExt cx="812800" cy="8698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164" y="322623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164" y="3891996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62088" y="-9866399"/>
            <a:ext cx="10994424" cy="109944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91919">
                      <a:alpha val="11765"/>
                    </a:srgbClr>
                  </a:solidFill>
                  <a:latin typeface="Brittany"/>
                  <a:ea typeface="Brittany"/>
                  <a:cs typeface="Brittany"/>
                  <a:sym typeface="Brittany"/>
                </a:rPr>
                <a:t>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6164" y="5227256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4486" y="6610142"/>
            <a:ext cx="992463" cy="99246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6639" y="5942512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6313420" y="462506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501644" y="2631147"/>
            <a:ext cx="6732643" cy="6208434"/>
          </a:xfrm>
          <a:custGeom>
            <a:avLst/>
            <a:gdLst/>
            <a:ahLst/>
            <a:cxnLst/>
            <a:rect l="l" t="t" r="r" b="b"/>
            <a:pathLst>
              <a:path w="6732643" h="6208434">
                <a:moveTo>
                  <a:pt x="0" y="0"/>
                </a:moveTo>
                <a:lnTo>
                  <a:pt x="6732644" y="0"/>
                </a:lnTo>
                <a:lnTo>
                  <a:pt x="6732644" y="6208434"/>
                </a:lnTo>
                <a:lnTo>
                  <a:pt x="0" y="620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3" t="-12243" r="-3503" b="-3419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38983" y="2183169"/>
            <a:ext cx="6374952" cy="6811017"/>
          </a:xfrm>
          <a:custGeom>
            <a:avLst/>
            <a:gdLst/>
            <a:ahLst/>
            <a:cxnLst/>
            <a:rect l="l" t="t" r="r" b="b"/>
            <a:pathLst>
              <a:path w="6374952" h="6811017">
                <a:moveTo>
                  <a:pt x="0" y="0"/>
                </a:moveTo>
                <a:lnTo>
                  <a:pt x="6374952" y="0"/>
                </a:lnTo>
                <a:lnTo>
                  <a:pt x="6374952" y="6811017"/>
                </a:lnTo>
                <a:lnTo>
                  <a:pt x="0" y="6811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79" t="-1920" r="-6467" b="-491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22784" y="8863343"/>
            <a:ext cx="620311" cy="620311"/>
          </a:xfrm>
          <a:custGeom>
            <a:avLst/>
            <a:gdLst/>
            <a:ahLst/>
            <a:cxnLst/>
            <a:rect l="l" t="t" r="r" b="b"/>
            <a:pathLst>
              <a:path w="620311" h="620311">
                <a:moveTo>
                  <a:pt x="0" y="0"/>
                </a:moveTo>
                <a:lnTo>
                  <a:pt x="620311" y="0"/>
                </a:lnTo>
                <a:lnTo>
                  <a:pt x="620311" y="620311"/>
                </a:lnTo>
                <a:lnTo>
                  <a:pt x="0" y="620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40284" y="-123825"/>
            <a:ext cx="1409846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91919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 &amp; Future Outlook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47902" y="8997001"/>
            <a:ext cx="8992195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Amazon’s Future:</a:t>
            </a:r>
            <a:r>
              <a:rPr lang="en-US" sz="27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>
                <a:solidFill>
                  <a:srgbClr val="FD6220"/>
                </a:solidFill>
                <a:latin typeface="Poppins"/>
                <a:ea typeface="Poppins"/>
                <a:cs typeface="Poppins"/>
                <a:sym typeface="Poppins"/>
              </a:rPr>
              <a:t>Efficient </a:t>
            </a:r>
            <a:r>
              <a:rPr lang="en-US" sz="27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· </a:t>
            </a:r>
            <a:r>
              <a:rPr lang="en-US" sz="2799">
                <a:solidFill>
                  <a:srgbClr val="0A614E"/>
                </a:solidFill>
                <a:latin typeface="Poppins"/>
                <a:ea typeface="Poppins"/>
                <a:cs typeface="Poppins"/>
                <a:sym typeface="Poppins"/>
              </a:rPr>
              <a:t>Sustainable</a:t>
            </a:r>
            <a:r>
              <a:rPr lang="en-US" sz="27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· </a:t>
            </a:r>
            <a:r>
              <a:rPr lang="en-US" sz="2799">
                <a:solidFill>
                  <a:srgbClr val="1800AD"/>
                </a:solidFill>
                <a:latin typeface="Poppins"/>
                <a:ea typeface="Poppins"/>
                <a:cs typeface="Poppins"/>
                <a:sym typeface="Poppins"/>
              </a:rPr>
              <a:t>Profitable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06934" y="9602157"/>
            <a:ext cx="15885554" cy="1045899"/>
            <a:chOff x="0" y="0"/>
            <a:chExt cx="4183850" cy="2754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83850" cy="275463"/>
            </a:xfrm>
            <a:custGeom>
              <a:avLst/>
              <a:gdLst/>
              <a:ahLst/>
              <a:cxnLst/>
              <a:rect l="l" t="t" r="r" b="b"/>
              <a:pathLst>
                <a:path w="4183850" h="275463">
                  <a:moveTo>
                    <a:pt x="3980650" y="0"/>
                  </a:moveTo>
                  <a:cubicBezTo>
                    <a:pt x="4092874" y="0"/>
                    <a:pt x="4183850" y="61665"/>
                    <a:pt x="4183850" y="137732"/>
                  </a:cubicBezTo>
                  <a:cubicBezTo>
                    <a:pt x="4183850" y="213799"/>
                    <a:pt x="4092874" y="275463"/>
                    <a:pt x="3980650" y="275463"/>
                  </a:cubicBezTo>
                  <a:lnTo>
                    <a:pt x="203200" y="275463"/>
                  </a:lnTo>
                  <a:cubicBezTo>
                    <a:pt x="90976" y="275463"/>
                    <a:pt x="0" y="213799"/>
                    <a:pt x="0" y="137732"/>
                  </a:cubicBezTo>
                  <a:cubicBezTo>
                    <a:pt x="0" y="61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614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14300"/>
              <a:ext cx="4183850" cy="3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Predictions supported by Amaz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on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Sustai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nability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Report (2024); MacroTrends (</a:t>
              </a:r>
              <a:r>
                <a:rPr lang="en-US" sz="2899" u="none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2025</a:t>
              </a:r>
              <a:r>
                <a:rPr lang="en-US" sz="2899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) data.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23168" y="1118076"/>
            <a:ext cx="17264832" cy="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r>
              <a:rPr lang="en-US" sz="2699" b="1">
                <a:solidFill>
                  <a:srgbClr val="F9232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comparing 2021 through 2024</a:t>
            </a:r>
            <a:r>
              <a:rPr lang="en-US" sz="2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Amazon’s performance reflects resilience 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sz="2699" b="1">
                <a:solidFill>
                  <a:srgbClr val="0A61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recovering from a short-term margin contraction in 2022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achieve its highest operational and return ratios by 2024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75208" y="2239353"/>
            <a:ext cx="637495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Amazon’s Financial Performance 2021-2024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99679" y="5502021"/>
            <a:ext cx="1962031" cy="51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711">
                <a:solidFill>
                  <a:srgbClr val="9BE99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8.9% to 15.4%</a:t>
            </a:r>
          </a:p>
          <a:p>
            <a:pPr algn="l">
              <a:lnSpc>
                <a:spcPts val="1917"/>
              </a:lnSpc>
            </a:pPr>
            <a:r>
              <a:rPr lang="en-US" sz="1400" spc="2">
                <a:solidFill>
                  <a:srgbClr val="F2E8DF"/>
                </a:solidFill>
                <a:latin typeface="Calibri (MS)"/>
                <a:ea typeface="Calibri (MS)"/>
                <a:cs typeface="Calibri (MS)"/>
                <a:sym typeface="Calibri (MS)"/>
              </a:rPr>
              <a:t>Capital utilzation improved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1016</Words>
  <Application>Microsoft Office PowerPoint</Application>
  <PresentationFormat>Custom</PresentationFormat>
  <Paragraphs>145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Times New Roman</vt:lpstr>
      <vt:lpstr>Open Sans Bold</vt:lpstr>
      <vt:lpstr>Poppins Bold</vt:lpstr>
      <vt:lpstr>Canva Sans Bold</vt:lpstr>
      <vt:lpstr>Arial</vt:lpstr>
      <vt:lpstr>Calibri (MS)</vt:lpstr>
      <vt:lpstr>Times New Roman MT Bold</vt:lpstr>
      <vt:lpstr>Times New Roman Bold</vt:lpstr>
      <vt:lpstr>Gotham</vt:lpstr>
      <vt:lpstr>Poppins</vt:lpstr>
      <vt:lpstr>Brittany</vt:lpstr>
      <vt:lpstr>Calibri</vt:lpstr>
      <vt:lpstr>Times New Roman MT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2 Assignment</dc:title>
  <dc:creator>User</dc:creator>
  <cp:lastModifiedBy>sowmiyagunal04@outlook.com</cp:lastModifiedBy>
  <cp:revision>4</cp:revision>
  <dcterms:created xsi:type="dcterms:W3CDTF">2006-08-16T00:00:00Z</dcterms:created>
  <dcterms:modified xsi:type="dcterms:W3CDTF">2025-11-01T15:33:18Z</dcterms:modified>
  <dc:identifier>DAG2aXgaazE</dc:identifier>
</cp:coreProperties>
</file>